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DBBDAB-15D7-437F-A98F-35995E349DB4}" type="datetimeFigureOut">
              <a:rPr lang="ru-RU" smtClean="0"/>
              <a:pPr/>
              <a:t>06.11.2012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9061F9-B1EF-4BA7-AD3A-39446CBB37AF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96252" cy="1843086"/>
          </a:xfrm>
        </p:spPr>
        <p:txBody>
          <a:bodyPr>
            <a:noAutofit/>
          </a:bodyPr>
          <a:lstStyle/>
          <a:p>
            <a:r>
              <a:rPr lang="ru-RU" sz="5000" dirty="0" smtClean="0"/>
              <a:t>Софизмы </a:t>
            </a:r>
            <a:br>
              <a:rPr lang="ru-RU" sz="5000" dirty="0" smtClean="0"/>
            </a:br>
            <a:r>
              <a:rPr lang="ru-RU" sz="5000" dirty="0" smtClean="0"/>
              <a:t>Алгебраические софизмы</a:t>
            </a:r>
            <a:endParaRPr lang="ru-RU" sz="5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854696" cy="175260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3500" dirty="0" smtClean="0">
                <a:solidFill>
                  <a:srgbClr val="7030A0"/>
                </a:solidFill>
              </a:rPr>
              <a:t>Работа ученицы 10 А класса  средней школы № 38</a:t>
            </a:r>
          </a:p>
          <a:p>
            <a:r>
              <a:rPr lang="ru-RU" sz="3500" dirty="0" smtClean="0">
                <a:solidFill>
                  <a:srgbClr val="7030A0"/>
                </a:solidFill>
              </a:rPr>
              <a:t>Деминой Натальи</a:t>
            </a:r>
            <a:endParaRPr lang="ru-RU" sz="35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/>
              <a:t>Значение софизмов</a:t>
            </a:r>
            <a:endParaRPr lang="ru-RU" sz="72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71472" y="2000240"/>
          <a:ext cx="807249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4143404">
                <a:tc>
                  <a:txBody>
                    <a:bodyPr/>
                    <a:lstStyle/>
                    <a:p>
                      <a:r>
                        <a:rPr kumimoji="0" lang="ru-RU" sz="4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Их разрешение служило толчком к новым открытиям</a:t>
                      </a:r>
                      <a:r>
                        <a:rPr kumimoji="0" lang="ru-RU" sz="3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Они способствовали повышению строгости в математических рассуждениях и содействовали более глубокому уяснению понятий и методов математики. 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Что такое софизм</a:t>
            </a:r>
            <a:r>
              <a:rPr lang="en-US" sz="6000" dirty="0" smtClean="0"/>
              <a:t>?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928802"/>
            <a:ext cx="578647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Софи́зм</a:t>
            </a:r>
            <a:r>
              <a:rPr lang="ru-RU" sz="3200" dirty="0"/>
              <a:t> (от </a:t>
            </a:r>
            <a:r>
              <a:rPr lang="ru-RU" sz="3200" u="sng" dirty="0"/>
              <a:t>греч.</a:t>
            </a:r>
            <a:r>
              <a:rPr lang="ru-RU" sz="3200" dirty="0"/>
              <a:t> </a:t>
            </a:r>
            <a:r>
              <a:rPr lang="el-GR" sz="3200" dirty="0"/>
              <a:t>σόφισμα</a:t>
            </a:r>
            <a:r>
              <a:rPr lang="ru-RU" sz="3200" dirty="0"/>
              <a:t>, «мастерство, умение, хитрая выдумка, уловка, мудрость») — ложное умозаключение, которое, тем не менее, при поверхностном рассмотрении кажется правильным.</a:t>
            </a:r>
          </a:p>
        </p:txBody>
      </p:sp>
      <p:pic>
        <p:nvPicPr>
          <p:cNvPr id="7" name="Рисунок 6" descr="j2676_1260095310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500694" y="1928802"/>
            <a:ext cx="3351620" cy="446882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magic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43570" y="1928802"/>
            <a:ext cx="3184846" cy="350046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Алгебраические софизмы</a:t>
            </a:r>
            <a:endParaRPr lang="ru-RU" sz="5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928802"/>
            <a:ext cx="5857916" cy="434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Алгебра — один из больших разделов математики, принадлежащий наряду с арифметикой и геометрией к числу старейших ветвей этой науки.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33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3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лгебраические софизмы – намеренно скрытые ошибки в уравнениях и числовых выражениях.</a:t>
            </a:r>
            <a:endParaRPr kumimoji="0" lang="ru-RU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305800" cy="1847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Любое число </a:t>
            </a:r>
            <a:r>
              <a:rPr lang="ru-RU" sz="6000" i="1" dirty="0" smtClean="0"/>
              <a:t>а</a:t>
            </a:r>
            <a:r>
              <a:rPr lang="ru-RU" dirty="0" smtClean="0"/>
              <a:t> равно меньшему </a:t>
            </a:r>
            <a:r>
              <a:rPr lang="ru-RU" sz="5300" dirty="0" smtClean="0"/>
              <a:t>числу </a:t>
            </a:r>
            <a:r>
              <a:rPr lang="ru-RU" sz="6000" i="1" dirty="0" smtClean="0"/>
              <a:t>b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1643051"/>
            <a:ext cx="657229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Начнем с равенства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Умножив обе его части на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получим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²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en-US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²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</a:t>
            </a:r>
            <a:r>
              <a:rPr kumimoji="0" lang="en-US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Перенесем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левую часть: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²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аc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²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</a:t>
            </a:r>
            <a:endParaRPr kumimoji="0" lang="ru-RU" sz="2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разложим на множители: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3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3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  <a:endParaRPr kumimoji="0" lang="ru-RU" sz="23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Разделив обе части равенства на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найдем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и требовалось доказать.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teacher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8" y="1571612"/>
            <a:ext cx="3095633" cy="46434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1 = -1</a:t>
            </a:r>
            <a:endParaRPr lang="ru-RU" sz="7200" dirty="0"/>
          </a:p>
        </p:txBody>
      </p:sp>
      <p:pic>
        <p:nvPicPr>
          <p:cNvPr id="3" name="Рисунок 2" descr="http://stepanov.lk.net/gardner/hex/images/hex14-1.gif"/>
          <p:cNvPicPr/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214554"/>
            <a:ext cx="528641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img166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7884" y="1428736"/>
            <a:ext cx="3006703" cy="478634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Единица равна нулю</a:t>
            </a: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714488"/>
            <a:ext cx="4572000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/>
              <a:t>Возьмем </a:t>
            </a:r>
            <a:r>
              <a:rPr lang="ru-RU" sz="3600" dirty="0" smtClean="0"/>
              <a:t>уравнение</a:t>
            </a:r>
          </a:p>
          <a:p>
            <a:r>
              <a:rPr lang="ru-RU" sz="3600" dirty="0" smtClean="0"/>
              <a:t> </a:t>
            </a:r>
            <a:r>
              <a:rPr lang="ru-RU" sz="4000" i="1" dirty="0" smtClean="0"/>
              <a:t>x-a=0.</a:t>
            </a:r>
          </a:p>
          <a:p>
            <a:r>
              <a:rPr lang="ru-RU" sz="3600" dirty="0" smtClean="0"/>
              <a:t>Разделив </a:t>
            </a:r>
            <a:r>
              <a:rPr lang="ru-RU" sz="3600" dirty="0"/>
              <a:t>обе его части на </a:t>
            </a:r>
            <a:r>
              <a:rPr lang="ru-RU" sz="4000" dirty="0"/>
              <a:t>х-а</a:t>
            </a:r>
            <a:r>
              <a:rPr lang="ru-RU" sz="3600" dirty="0"/>
              <a:t>, получим </a:t>
            </a:r>
            <a:r>
              <a:rPr lang="ru-RU" sz="4000" i="1" dirty="0" smtClean="0"/>
              <a:t>х-а/х-а=0/х-а.</a:t>
            </a:r>
          </a:p>
          <a:p>
            <a:r>
              <a:rPr lang="ru-RU" sz="3600" dirty="0" smtClean="0"/>
              <a:t>Теперь </a:t>
            </a:r>
            <a:r>
              <a:rPr lang="ru-RU" sz="3600" dirty="0"/>
              <a:t>сразу же получаем требуемое равенство </a:t>
            </a:r>
            <a:r>
              <a:rPr lang="ru-RU" sz="4000" i="1" dirty="0"/>
              <a:t>1=0</a:t>
            </a:r>
          </a:p>
        </p:txBody>
      </p:sp>
      <p:pic>
        <p:nvPicPr>
          <p:cNvPr id="4" name="Рисунок 3" descr="j011802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714488"/>
            <a:ext cx="2859454" cy="465878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4=5</a:t>
            </a:r>
            <a:endParaRPr lang="ru-RU" sz="8000" dirty="0"/>
          </a:p>
        </p:txBody>
      </p:sp>
      <p:pic>
        <p:nvPicPr>
          <p:cNvPr id="3" name="Рисунок 2" descr="Sofizm_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1071546"/>
            <a:ext cx="7858180" cy="53090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Из истории</a:t>
            </a:r>
            <a:endParaRPr lang="ru-RU" sz="7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979468"/>
            <a:ext cx="542925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Анализ и примеры софизмов часто встречаются в диалогах </a:t>
            </a:r>
            <a:r>
              <a:rPr lang="ru-RU" sz="3200" dirty="0"/>
              <a:t>Платона</a:t>
            </a:r>
            <a:r>
              <a:rPr lang="ru-RU" sz="32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 </a:t>
            </a:r>
            <a:r>
              <a:rPr lang="ru-RU" sz="3200" dirty="0"/>
              <a:t>Аристотель</a:t>
            </a:r>
            <a:r>
              <a:rPr lang="ru-RU" sz="2800" dirty="0"/>
              <a:t> написал специальную книгу «О софистических опровержениях», а математик </a:t>
            </a:r>
            <a:r>
              <a:rPr lang="ru-RU" sz="3200" u="sng" dirty="0"/>
              <a:t>Евклид</a:t>
            </a:r>
            <a:r>
              <a:rPr lang="ru-RU" sz="3200" dirty="0"/>
              <a:t> </a:t>
            </a:r>
            <a:r>
              <a:rPr lang="ru-RU" sz="2800" dirty="0"/>
              <a:t>— «Псевдарий» — своеобразный каталог софизмов в геометрических доказательствах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  <p:pic>
        <p:nvPicPr>
          <p:cNvPr id="5" name="Рисунок 4" descr="plat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1000108"/>
            <a:ext cx="2158022" cy="2695847"/>
          </a:xfrm>
          <a:prstGeom prst="rect">
            <a:avLst/>
          </a:prstGeom>
        </p:spPr>
      </p:pic>
      <p:pic>
        <p:nvPicPr>
          <p:cNvPr id="6" name="Рисунок 5" descr="aristoteles_busto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66926" y="1785926"/>
            <a:ext cx="2577074" cy="2428892"/>
          </a:xfrm>
          <a:prstGeom prst="rect">
            <a:avLst/>
          </a:prstGeom>
        </p:spPr>
      </p:pic>
      <p:pic>
        <p:nvPicPr>
          <p:cNvPr id="7" name="Рисунок 6" descr="129385-i_005.jpg"/>
          <p:cNvPicPr>
            <a:picLocks noChangeAspect="1"/>
          </p:cNvPicPr>
          <p:nvPr/>
        </p:nvPicPr>
        <p:blipFill>
          <a:blip r:embed="rId4" cstate="screen">
            <a:clrChange>
              <a:clrFrom>
                <a:srgbClr val="D8D8D8"/>
              </a:clrFrom>
              <a:clrTo>
                <a:srgbClr val="D8D8D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929190" y="3812727"/>
            <a:ext cx="2714644" cy="3045273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142984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1"/>
                </a:solidFill>
              </a:rPr>
              <a:t>«Людям, которые желают идти верной дорогой, важно также знать и об отклонениях».</a:t>
            </a:r>
            <a:br>
              <a:rPr lang="ru-RU" sz="3600" dirty="0">
                <a:solidFill>
                  <a:schemeClr val="accent1"/>
                </a:solidFill>
              </a:rPr>
            </a:br>
            <a:r>
              <a:rPr lang="ru-RU" sz="3600" dirty="0">
                <a:solidFill>
                  <a:schemeClr val="accent1"/>
                </a:solidFill>
              </a:rPr>
              <a:t>Аристотель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000504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7030A0"/>
                </a:solidFill>
              </a:rPr>
              <a:t>«Правильно понятая ошибка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dirty="0">
                <a:solidFill>
                  <a:srgbClr val="7030A0"/>
                </a:solidFill>
              </a:rPr>
              <a:t>– это путь к открытию».</a:t>
            </a:r>
            <a:br>
              <a:rPr lang="ru-RU" sz="3600" dirty="0">
                <a:solidFill>
                  <a:srgbClr val="7030A0"/>
                </a:solidFill>
              </a:rPr>
            </a:br>
            <a:r>
              <a:rPr lang="ru-RU" sz="3600" dirty="0">
                <a:solidFill>
                  <a:srgbClr val="7030A0"/>
                </a:solidFill>
              </a:rPr>
              <a:t>И. П. Павлов.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127</TotalTime>
  <Words>156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Софизмы  Алгебраические софизмы</vt:lpstr>
      <vt:lpstr>Что такое софизм?</vt:lpstr>
      <vt:lpstr>Алгебраические софизмы</vt:lpstr>
      <vt:lpstr> Любое число а равно меньшему числу b </vt:lpstr>
      <vt:lpstr>1 = -1</vt:lpstr>
      <vt:lpstr>Единица равна нулю</vt:lpstr>
      <vt:lpstr>4=5</vt:lpstr>
      <vt:lpstr>Из истории</vt:lpstr>
      <vt:lpstr>Слайд 9</vt:lpstr>
      <vt:lpstr>Значение софизмов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Софизмы  Алгебраические софизмы</dc:title>
  <dc:creator>Admin</dc:creator>
  <cp:lastModifiedBy>Admin</cp:lastModifiedBy>
  <cp:revision>28</cp:revision>
  <dcterms:created xsi:type="dcterms:W3CDTF">2010-11-19T19:27:00Z</dcterms:created>
  <dcterms:modified xsi:type="dcterms:W3CDTF">2012-11-06T18:14:05Z</dcterms:modified>
</cp:coreProperties>
</file>